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9"/>
  </p:notesMasterIdLst>
  <p:handoutMasterIdLst>
    <p:handoutMasterId r:id="rId10"/>
  </p:handoutMasterIdLst>
  <p:sldIdLst>
    <p:sldId id="271" r:id="rId2"/>
    <p:sldId id="653" r:id="rId3"/>
    <p:sldId id="274" r:id="rId4"/>
    <p:sldId id="279" r:id="rId5"/>
    <p:sldId id="651" r:id="rId6"/>
    <p:sldId id="650" r:id="rId7"/>
    <p:sldId id="280" r:id="rId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5"/>
    <p:restoredTop sz="83380"/>
  </p:normalViewPr>
  <p:slideViewPr>
    <p:cSldViewPr snapToGrid="0" snapToObjects="1">
      <p:cViewPr varScale="1">
        <p:scale>
          <a:sx n="102" d="100"/>
          <a:sy n="102" d="100"/>
        </p:scale>
        <p:origin x="2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71759-735F-AE4F-B8A4-88C62CA52F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167063" y="8340725"/>
            <a:ext cx="523875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21B3C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C83C08A5-8D1F-094C-9199-15EFE7BB30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291" name="Picture 5">
            <a:extLst>
              <a:ext uri="{FF2B5EF4-FFF2-40B4-BE49-F238E27FC236}">
                <a16:creationId xmlns:a16="http://schemas.microsoft.com/office/drawing/2014/main" id="{B8DFA53C-7C8D-4947-9814-0918A49D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>
            <a:extLst>
              <a:ext uri="{FF2B5EF4-FFF2-40B4-BE49-F238E27FC236}">
                <a16:creationId xmlns:a16="http://schemas.microsoft.com/office/drawing/2014/main" id="{332DE02F-D72C-3746-9F1F-7F15FCF6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" r="40"/>
          <a:stretch>
            <a:fillRect/>
          </a:stretch>
        </p:blipFill>
        <p:spPr bwMode="auto">
          <a:xfrm>
            <a:off x="3175" y="8867775"/>
            <a:ext cx="685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DFD5493-0613-894D-84BC-DBA36BED89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013D647-2567-164E-B667-D5FC8ACDF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54D0C61-C6A3-304E-8AF3-1C91860A8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167063" y="8340725"/>
            <a:ext cx="523875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21B3C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D7040B18-B4F5-8243-ADF9-5C0870EC8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269" name="Picture 8">
            <a:extLst>
              <a:ext uri="{FF2B5EF4-FFF2-40B4-BE49-F238E27FC236}">
                <a16:creationId xmlns:a16="http://schemas.microsoft.com/office/drawing/2014/main" id="{3570698F-119D-384F-B401-3B9A1D301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>
            <a:fillRect/>
          </a:stretch>
        </p:blipFill>
        <p:spPr bwMode="auto">
          <a:xfrm>
            <a:off x="0" y="0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>
            <a:extLst>
              <a:ext uri="{FF2B5EF4-FFF2-40B4-BE49-F238E27FC236}">
                <a16:creationId xmlns:a16="http://schemas.microsoft.com/office/drawing/2014/main" id="{78A8D280-1ACA-D54F-9B56-C05912E08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" r="40"/>
          <a:stretch>
            <a:fillRect/>
          </a:stretch>
        </p:blipFill>
        <p:spPr bwMode="auto">
          <a:xfrm>
            <a:off x="3175" y="8867775"/>
            <a:ext cx="685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id="{1A50282A-219E-F944-A4D4-D3FACE2EB5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id="{D03647D4-FE1E-B641-A66F-E4B442428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8908A3C7-E492-B943-BFF1-41B9FC31AE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6ACDB57-E18B-BB4B-9635-C38BE29A2514}" type="slidenum">
              <a:rPr lang="en-US" altLang="en-US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040B18-B4F5-8243-ADF9-5C0870EC827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1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040B18-B4F5-8243-ADF9-5C0870EC82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8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040B18-B4F5-8243-ADF9-5C0870EC82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04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040B18-B4F5-8243-ADF9-5C0870EC82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2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FBCE74-0F15-C243-9737-ECAA69851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6537325"/>
            <a:ext cx="80327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rgbClr val="051B3C"/>
                </a:solidFill>
                <a:latin typeface="Avenir Next Condensed Demi Bold" panose="020B0506020202020204" pitchFamily="34" charset="0"/>
                <a:ea typeface="Avenir Next Condensed Demi Bold" panose="020B0506020202020204" pitchFamily="34" charset="0"/>
                <a:cs typeface="Avenir Next Condensed Demi Bold" panose="020B0506020202020204" pitchFamily="34" charset="0"/>
              </a:rPr>
              <a:t>Coalition on Homelessness and Housing in Ohio | 175 S. Third St. Suite 580 Columbus, OH 43215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6B8F3C-9CE1-2C41-9932-F98265433E1F}"/>
              </a:ext>
            </a:extLst>
          </p:cNvPr>
          <p:cNvCxnSpPr/>
          <p:nvPr/>
        </p:nvCxnSpPr>
        <p:spPr>
          <a:xfrm>
            <a:off x="0" y="6510338"/>
            <a:ext cx="9144000" cy="7937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A97F36-8220-F240-A9C6-2E6E25F73206}"/>
              </a:ext>
            </a:extLst>
          </p:cNvPr>
          <p:cNvCxnSpPr/>
          <p:nvPr/>
        </p:nvCxnSpPr>
        <p:spPr>
          <a:xfrm>
            <a:off x="0" y="6858000"/>
            <a:ext cx="9144000" cy="9525"/>
          </a:xfrm>
          <a:prstGeom prst="line">
            <a:avLst/>
          </a:prstGeom>
          <a:ln w="38100" cmpd="sng">
            <a:solidFill>
              <a:srgbClr val="051B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">
            <a:extLst>
              <a:ext uri="{FF2B5EF4-FFF2-40B4-BE49-F238E27FC236}">
                <a16:creationId xmlns:a16="http://schemas.microsoft.com/office/drawing/2014/main" id="{8F7431E6-F7C4-214C-A6CD-EB19459FAE7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9144000" cy="685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08602F-688A-8349-A149-65867F873E59}"/>
                </a:ext>
              </a:extLst>
            </p:cNvPr>
            <p:cNvSpPr/>
            <p:nvPr/>
          </p:nvSpPr>
          <p:spPr>
            <a:xfrm flipH="1">
              <a:off x="7773988" y="0"/>
              <a:ext cx="457200" cy="685800"/>
            </a:xfrm>
            <a:prstGeom prst="rect">
              <a:avLst/>
            </a:prstGeom>
            <a:solidFill>
              <a:schemeClr val="tx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7EF8832-DC82-4A4B-9945-A7F3C4F8E48B}"/>
                </a:ext>
              </a:extLst>
            </p:cNvPr>
            <p:cNvSpPr/>
            <p:nvPr/>
          </p:nvSpPr>
          <p:spPr>
            <a:xfrm flipH="1">
              <a:off x="8229600" y="0"/>
              <a:ext cx="457200" cy="6858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274FB2-7716-EE42-834C-88F242ADD061}"/>
                </a:ext>
              </a:extLst>
            </p:cNvPr>
            <p:cNvSpPr/>
            <p:nvPr/>
          </p:nvSpPr>
          <p:spPr>
            <a:xfrm flipH="1">
              <a:off x="8686800" y="0"/>
              <a:ext cx="457200" cy="6858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0EA5033-4A1A-2949-9289-91F09B240116}"/>
                </a:ext>
              </a:extLst>
            </p:cNvPr>
            <p:cNvSpPr/>
            <p:nvPr/>
          </p:nvSpPr>
          <p:spPr>
            <a:xfrm>
              <a:off x="0" y="0"/>
              <a:ext cx="77724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12" name="Picture 17" descr="COHHIOwhite med.png">
              <a:extLst>
                <a:ext uri="{FF2B5EF4-FFF2-40B4-BE49-F238E27FC236}">
                  <a16:creationId xmlns:a16="http://schemas.microsoft.com/office/drawing/2014/main" id="{FFE814E9-E7C5-0B47-844C-250D106EC7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05" y="147278"/>
              <a:ext cx="440995" cy="418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42BE-FFD8-7200-D66E-CD0E90CC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41096-0960-88BE-7197-579BE2A76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D05D9-AD14-AF8E-2537-38A9F1BA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A48D-7956-6241-A9A3-7F3F63904519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29BDC-1CA5-F25B-E28F-C41FC66A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E3783-5221-C258-5E5F-5ABDC484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A67F-23FD-494C-A15F-67148013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9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4A94B7D-D142-5349-AD1C-DFB330DC9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8717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3A75ED-5336-664C-AF8A-D7F83AFE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494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9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52D195E-480D-4141-90BF-B4CCA5C98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494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BBB62E-C88E-7B4B-A977-99647095E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33DA4C-8493-6E4B-A8CF-1EE3F6589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494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2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6F2967B4-A919-ED45-B73F-1E0E734F6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03B94AB-2159-344F-B40C-FF4EA9F90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494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4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16E03DCB-4D03-7E49-886D-12EC2640E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1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011AF6E7-BBD5-554F-90D1-32FAED42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99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3F5B36B4-5788-274C-881E-1E3CD91C7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26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86299EB-128E-BA44-A711-DB262549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988717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3D2DAA-BBBC-014E-A8F7-4DA3BE3DF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494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2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247DDE5D-8520-864F-9FB7-ECEE239E91D3}"/>
              </a:ext>
            </a:extLst>
          </p:cNvPr>
          <p:cNvGrpSpPr>
            <a:grpSpLocks/>
          </p:cNvGrpSpPr>
          <p:nvPr/>
        </p:nvGrpSpPr>
        <p:grpSpPr bwMode="auto">
          <a:xfrm>
            <a:off x="0" y="6510338"/>
            <a:ext cx="9144000" cy="357187"/>
            <a:chOff x="0" y="6509658"/>
            <a:chExt cx="9144000" cy="357478"/>
          </a:xfrm>
        </p:grpSpPr>
        <p:sp>
          <p:nvSpPr>
            <p:cNvPr id="1028" name="TextBox 10">
              <a:extLst>
                <a:ext uri="{FF2B5EF4-FFF2-40B4-BE49-F238E27FC236}">
                  <a16:creationId xmlns:a16="http://schemas.microsoft.com/office/drawing/2014/main" id="{160ED89A-6EF2-854B-902E-E5CBC10CC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388" y="6536667"/>
              <a:ext cx="8032750" cy="27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200">
                  <a:solidFill>
                    <a:srgbClr val="051B3C"/>
                  </a:solidFill>
                  <a:latin typeface="Avenir Next Condensed Demi Bold" panose="020B0506020202020204" pitchFamily="34" charset="0"/>
                  <a:ea typeface="Avenir Next Condensed Demi Bold" panose="020B0506020202020204" pitchFamily="34" charset="0"/>
                  <a:cs typeface="Avenir Next Condensed Demi Bold" panose="020B0506020202020204" pitchFamily="34" charset="0"/>
                </a:rPr>
                <a:t>Coalition on Homelessness and Housing in Ohio | 175 S. Third St. Suite 580 Columbus, OH 43215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FB6462-5412-8546-827E-5F3AE3655D99}"/>
                </a:ext>
              </a:extLst>
            </p:cNvPr>
            <p:cNvCxnSpPr/>
            <p:nvPr/>
          </p:nvCxnSpPr>
          <p:spPr>
            <a:xfrm>
              <a:off x="0" y="6509658"/>
              <a:ext cx="9144000" cy="9533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3C852A5-53EB-9948-9CC8-B0DCB9B86826}"/>
                </a:ext>
              </a:extLst>
            </p:cNvPr>
            <p:cNvCxnSpPr/>
            <p:nvPr/>
          </p:nvCxnSpPr>
          <p:spPr>
            <a:xfrm>
              <a:off x="0" y="6857603"/>
              <a:ext cx="9144000" cy="9533"/>
            </a:xfrm>
            <a:prstGeom prst="line">
              <a:avLst/>
            </a:prstGeom>
            <a:ln w="38100" cmpd="sng">
              <a:solidFill>
                <a:srgbClr val="051B3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7" name="Text Placeholder 5">
            <a:extLst>
              <a:ext uri="{FF2B5EF4-FFF2-40B4-BE49-F238E27FC236}">
                <a16:creationId xmlns:a16="http://schemas.microsoft.com/office/drawing/2014/main" id="{2B6D8E05-159A-0C43-945F-5DAA4ABFC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  <a:ea typeface="Helvetica" pitchFamily="2" charset="0"/>
          <a:cs typeface="Helvetica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  <a:ea typeface="Helvetica" pitchFamily="2" charset="0"/>
          <a:cs typeface="Helvetica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  <a:ea typeface="Helvetica" pitchFamily="2" charset="0"/>
          <a:cs typeface="Helvetica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  <a:ea typeface="Helvetica" pitchFamily="2" charset="0"/>
          <a:cs typeface="Helvetica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  <a:ea typeface="Helvetica" pitchFamily="2" charset="0"/>
          <a:cs typeface="Helvetica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  <a:ea typeface="Helvetica" pitchFamily="2" charset="0"/>
          <a:cs typeface="Helvetica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  <a:ea typeface="Helvetica" pitchFamily="2" charset="0"/>
          <a:cs typeface="Helvetica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  <a:ea typeface="Helvetica" pitchFamily="2" charset="0"/>
          <a:cs typeface="Helvetica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ohhio.org/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cohhio.org/conference/" TargetMode="External"/><Relationship Id="rId4" Type="http://schemas.openxmlformats.org/officeDocument/2006/relationships/hyperlink" Target="https://cohhio.org/membership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myriegel@cohhio.or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ost expensive places to rent in Central Ohio, ranked - Columbus  Business First">
            <a:extLst>
              <a:ext uri="{FF2B5EF4-FFF2-40B4-BE49-F238E27FC236}">
                <a16:creationId xmlns:a16="http://schemas.microsoft.com/office/drawing/2014/main" id="{7AD1ABD2-ED03-2FAE-6A44-AC6C80811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311" y="905692"/>
            <a:ext cx="8659378" cy="53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7110C20-D812-4E46-BAFD-A10AD94D1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9697" y="5101046"/>
            <a:ext cx="3104606" cy="57934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April 2024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313" name="Title 1">
            <a:extLst>
              <a:ext uri="{FF2B5EF4-FFF2-40B4-BE49-F238E27FC236}">
                <a16:creationId xmlns:a16="http://schemas.microsoft.com/office/drawing/2014/main" id="{DA495532-F4E4-884A-BB53-D1C7D447ED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90797" y="4210368"/>
            <a:ext cx="8362406" cy="89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5400" b="1" dirty="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Housing in Ohio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8D7148-70E0-DC91-906F-953FA913FCEB}"/>
              </a:ext>
            </a:extLst>
          </p:cNvPr>
          <p:cNvSpPr/>
          <p:nvPr/>
        </p:nvSpPr>
        <p:spPr>
          <a:xfrm rot="20976834">
            <a:off x="755374" y="5595730"/>
            <a:ext cx="636104" cy="84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7AEB4-2DFE-EF96-7F76-C0DB01CBE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2024 Ohio Housing Profile</a:t>
            </a:r>
          </a:p>
        </p:txBody>
      </p:sp>
      <p:pic>
        <p:nvPicPr>
          <p:cNvPr id="4" name="Picture 3" descr="A blue and white rectangle with black text&#10;&#10;Description automatically generated">
            <a:extLst>
              <a:ext uri="{FF2B5EF4-FFF2-40B4-BE49-F238E27FC236}">
                <a16:creationId xmlns:a16="http://schemas.microsoft.com/office/drawing/2014/main" id="{381E088A-0D7F-0E11-DC9D-C2F9D912E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95" y="981970"/>
            <a:ext cx="8296409" cy="1297456"/>
          </a:xfrm>
          <a:prstGeom prst="rect">
            <a:avLst/>
          </a:prstGeom>
        </p:spPr>
      </p:pic>
      <p:pic>
        <p:nvPicPr>
          <p:cNvPr id="6" name="Picture 5" descr="A comparison of a pie chart&#10;&#10;Description automatically generated">
            <a:extLst>
              <a:ext uri="{FF2B5EF4-FFF2-40B4-BE49-F238E27FC236}">
                <a16:creationId xmlns:a16="http://schemas.microsoft.com/office/drawing/2014/main" id="{DCB1C7B7-E075-CFE5-B041-AE637BD1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932" y="2417196"/>
            <a:ext cx="7100136" cy="405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4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689EB7C1-AC0C-6D4D-8716-686BFDEF3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44488"/>
            <a:ext cx="7886700" cy="132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5" name="Picture 4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10E752CC-896D-CD6F-4C33-398F59C7F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050" y="297207"/>
            <a:ext cx="8935899" cy="2377440"/>
          </a:xfrm>
          <a:prstGeom prst="rect">
            <a:avLst/>
          </a:prstGeom>
        </p:spPr>
      </p:pic>
      <p:pic>
        <p:nvPicPr>
          <p:cNvPr id="8" name="Picture 7" descr="A picture containing text, screenshot, businesscard, font&#10;&#10;Description automatically generated">
            <a:extLst>
              <a:ext uri="{FF2B5EF4-FFF2-40B4-BE49-F238E27FC236}">
                <a16:creationId xmlns:a16="http://schemas.microsoft.com/office/drawing/2014/main" id="{0287336A-239C-72F2-244E-EDF3300CD1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87000"/>
                    </a14:imgEffect>
                  </a14:imgLayer>
                </a14:imgProps>
              </a:ext>
            </a:extLst>
          </a:blip>
          <a:srcRect b="8614"/>
          <a:stretch/>
        </p:blipFill>
        <p:spPr>
          <a:xfrm>
            <a:off x="311457" y="2529546"/>
            <a:ext cx="8521084" cy="3840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Current Challenges Of Investing In Affordable Housing">
            <a:extLst>
              <a:ext uri="{FF2B5EF4-FFF2-40B4-BE49-F238E27FC236}">
                <a16:creationId xmlns:a16="http://schemas.microsoft.com/office/drawing/2014/main" id="{1D912226-E470-884B-39B7-97EDF7635B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142" y="562428"/>
            <a:ext cx="8599715" cy="57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739FE-0383-253D-EAAA-8192B8939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67164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Solution? </a:t>
            </a:r>
            <a:br>
              <a:rPr lang="en-US" b="1" dirty="0"/>
            </a:br>
            <a:r>
              <a:rPr lang="en-US" b="1" dirty="0"/>
              <a:t>Advocate for Affordable Housing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74998-9EDC-3CA7-3AFD-72371849A6A6}"/>
              </a:ext>
            </a:extLst>
          </p:cNvPr>
          <p:cNvSpPr txBox="1"/>
          <p:nvPr/>
        </p:nvSpPr>
        <p:spPr>
          <a:xfrm>
            <a:off x="-3180945" y="33754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DAD77F-9672-0C1E-F323-D5B3898A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4947"/>
            <a:ext cx="7886700" cy="1325563"/>
          </a:xfrm>
        </p:spPr>
        <p:txBody>
          <a:bodyPr>
            <a:normAutofit/>
          </a:bodyPr>
          <a:lstStyle/>
          <a:p>
            <a:r>
              <a:rPr lang="en-US" b="1"/>
              <a:t>Momentum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C93281-78A2-FF78-58EF-393F94B14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 wrap="square" anchor="t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/>
              <a:t>State Housing Tax Credit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Expanded Ohio Housing Trust Fund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Health Beginnings at Home </a:t>
            </a:r>
          </a:p>
          <a:p>
            <a:endParaRPr lang="en-US" sz="2400" dirty="0"/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Senate Select Committee on Housing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052" name="Picture 4" descr="Ohio State Capitol Building Stock Photo - Download Image Now - Ohio  Statehouse, Columbus - Ohio, Ohio - iStock">
            <a:extLst>
              <a:ext uri="{FF2B5EF4-FFF2-40B4-BE49-F238E27FC236}">
                <a16:creationId xmlns:a16="http://schemas.microsoft.com/office/drawing/2014/main" id="{6642EF3B-F2CD-53BB-A9B0-476853980C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8" r="23482" b="1"/>
          <a:stretch/>
        </p:blipFill>
        <p:spPr bwMode="auto">
          <a:xfrm>
            <a:off x="4648200" y="1825625"/>
            <a:ext cx="386715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66888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247D05-084E-4DC3-F343-24F86B453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930" y="1670510"/>
            <a:ext cx="6789420" cy="46695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Sign Up for Advocacy Alerts 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https://cohhio.org/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Join COHHIO </a:t>
            </a:r>
          </a:p>
          <a:p>
            <a:pPr marL="457200" lvl="1" indent="0">
              <a:buNone/>
            </a:pPr>
            <a:r>
              <a:rPr lang="en-US" dirty="0">
                <a:hlinkClick r:id="rId4"/>
              </a:rPr>
              <a:t>https://cohhio.org/membership/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Housing Ohio Conference </a:t>
            </a:r>
          </a:p>
          <a:p>
            <a:pPr marL="0" indent="0">
              <a:buNone/>
            </a:pPr>
            <a:r>
              <a:rPr lang="en-US" dirty="0"/>
              <a:t>May 7-8, 2024 </a:t>
            </a:r>
          </a:p>
          <a:p>
            <a:pPr lvl="1"/>
            <a:r>
              <a:rPr lang="en-US" dirty="0">
                <a:hlinkClick r:id="rId5"/>
              </a:rPr>
              <a:t>https://cohhio.org/conference/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CA4F2A-90E4-22B2-B092-56F217826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Involved </a:t>
            </a:r>
          </a:p>
        </p:txBody>
      </p:sp>
      <p:pic>
        <p:nvPicPr>
          <p:cNvPr id="1028" name="Picture 4" descr="Newsletter Icon Vector Art, Icons, and Graphics for Free Download">
            <a:extLst>
              <a:ext uri="{FF2B5EF4-FFF2-40B4-BE49-F238E27FC236}">
                <a16:creationId xmlns:a16="http://schemas.microsoft.com/office/drawing/2014/main" id="{61B6AA50-5446-BFB0-6E84-C0509440F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8"/>
          <a:stretch/>
        </p:blipFill>
        <p:spPr bwMode="auto">
          <a:xfrm>
            <a:off x="628650" y="1561810"/>
            <a:ext cx="1097280" cy="90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PowerPoint Template Icon &amp; Designs for download - SmileTemplates.com">
            <a:extLst>
              <a:ext uri="{FF2B5EF4-FFF2-40B4-BE49-F238E27FC236}">
                <a16:creationId xmlns:a16="http://schemas.microsoft.com/office/drawing/2014/main" id="{2A117F26-B043-FE16-BABE-827237808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6" y="2918751"/>
            <a:ext cx="1219200" cy="914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7D71ADD-4355-F70B-EB4C-AB1BCEA9B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38179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52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63A8-B6F3-A15D-89C3-4C8D440FCF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Questions?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079F7-4D34-D5BA-4B9A-CA3002458C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Amy Riegel </a:t>
            </a:r>
          </a:p>
          <a:p>
            <a:r>
              <a:rPr lang="en-US" dirty="0"/>
              <a:t>Executive Director </a:t>
            </a:r>
          </a:p>
          <a:p>
            <a:r>
              <a:rPr lang="en-US" dirty="0">
                <a:hlinkClick r:id="rId2"/>
              </a:rPr>
              <a:t>amyriegel@cohhio.org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17365D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71384B60-3001-5047-8355-8E6F17CA8C84}" vid="{86E105F8-3FCB-CB43-8711-541B92E019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2658</TotalTime>
  <Words>89</Words>
  <Application>Microsoft Macintosh PowerPoint</Application>
  <PresentationFormat>On-screen Show (4:3)</PresentationFormat>
  <Paragraphs>31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Next Condensed Demi Bold</vt:lpstr>
      <vt:lpstr>Calibri</vt:lpstr>
      <vt:lpstr>Helvetica</vt:lpstr>
      <vt:lpstr>Wingdings</vt:lpstr>
      <vt:lpstr>Custom Design</vt:lpstr>
      <vt:lpstr>Housing in Ohio </vt:lpstr>
      <vt:lpstr>2024 Ohio Housing Profile</vt:lpstr>
      <vt:lpstr>PowerPoint Presentation</vt:lpstr>
      <vt:lpstr>Solution?  Advocate for Affordable Housing </vt:lpstr>
      <vt:lpstr>Momentum </vt:lpstr>
      <vt:lpstr>Get Involved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Amy Riegel</cp:lastModifiedBy>
  <cp:revision>34</cp:revision>
  <cp:lastPrinted>2023-05-03T19:43:40Z</cp:lastPrinted>
  <dcterms:created xsi:type="dcterms:W3CDTF">2022-06-03T17:43:00Z</dcterms:created>
  <dcterms:modified xsi:type="dcterms:W3CDTF">2024-04-15T01:53:45Z</dcterms:modified>
</cp:coreProperties>
</file>